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0" r:id="rId5"/>
    <p:sldId id="265" r:id="rId6"/>
    <p:sldId id="261" r:id="rId7"/>
    <p:sldId id="262" r:id="rId8"/>
    <p:sldId id="264" r:id="rId9"/>
    <p:sldId id="266" r:id="rId10"/>
    <p:sldId id="263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5676112"/>
          </a:xfrm>
        </p:spPr>
        <p:txBody>
          <a:bodyPr>
            <a:normAutofit fontScale="90000"/>
          </a:bodyPr>
          <a:lstStyle/>
          <a:p>
            <a:r>
              <a:rPr lang="uk-UA" sz="5400" i="1" dirty="0" smtClean="0">
                <a:solidFill>
                  <a:schemeClr val="tx1"/>
                </a:solidFill>
              </a:rPr>
              <a:t/>
            </a:r>
            <a:br>
              <a:rPr lang="uk-UA" sz="5400" i="1" dirty="0" smtClean="0">
                <a:solidFill>
                  <a:schemeClr val="tx1"/>
                </a:solidFill>
              </a:rPr>
            </a:br>
            <a:r>
              <a:rPr lang="uk-UA" sz="5400" i="1" dirty="0" smtClean="0">
                <a:solidFill>
                  <a:schemeClr val="tx1"/>
                </a:solidFill>
              </a:rPr>
              <a:t/>
            </a:r>
            <a:br>
              <a:rPr lang="uk-UA" sz="5400" i="1" dirty="0" smtClean="0">
                <a:solidFill>
                  <a:schemeClr val="tx1"/>
                </a:solidFill>
              </a:rPr>
            </a:br>
            <a:r>
              <a:rPr lang="uk-UA" sz="5400" i="1" dirty="0" smtClean="0">
                <a:solidFill>
                  <a:schemeClr val="tx1"/>
                </a:solidFill>
              </a:rPr>
              <a:t/>
            </a:r>
            <a:br>
              <a:rPr lang="uk-UA" sz="5400" i="1" dirty="0" smtClean="0">
                <a:solidFill>
                  <a:schemeClr val="tx1"/>
                </a:solidFill>
              </a:rPr>
            </a:br>
            <a:r>
              <a:rPr lang="uk-UA" sz="5400" i="1" dirty="0" smtClean="0">
                <a:solidFill>
                  <a:schemeClr val="tx1"/>
                </a:solidFill>
              </a:rPr>
              <a:t/>
            </a:r>
            <a:br>
              <a:rPr lang="uk-UA" sz="5400" i="1" dirty="0" smtClean="0">
                <a:solidFill>
                  <a:schemeClr val="tx1"/>
                </a:solidFill>
              </a:rPr>
            </a:br>
            <a:r>
              <a:rPr lang="uk-UA" sz="5400" i="1" dirty="0" smtClean="0">
                <a:solidFill>
                  <a:schemeClr val="tx1"/>
                </a:solidFill>
              </a:rPr>
              <a:t/>
            </a:r>
            <a:br>
              <a:rPr lang="uk-UA" sz="5400" i="1" dirty="0" smtClean="0">
                <a:solidFill>
                  <a:schemeClr val="tx1"/>
                </a:solidFill>
              </a:rPr>
            </a:br>
            <a:r>
              <a:rPr lang="uk-UA" sz="5400" i="1" dirty="0" smtClean="0">
                <a:solidFill>
                  <a:schemeClr val="tx1"/>
                </a:solidFill>
              </a:rPr>
              <a:t/>
            </a:r>
            <a:br>
              <a:rPr lang="uk-UA" sz="5400" i="1" dirty="0" smtClean="0">
                <a:solidFill>
                  <a:schemeClr val="tx1"/>
                </a:solidFill>
              </a:rPr>
            </a:br>
            <a:r>
              <a:rPr lang="uk-UA" sz="6700" i="1" dirty="0" smtClean="0">
                <a:solidFill>
                  <a:schemeClr val="tx1"/>
                </a:solidFill>
              </a:rPr>
              <a:t>Тема.</a:t>
            </a:r>
            <a:r>
              <a:rPr lang="uk-UA" sz="5400" i="1" dirty="0" smtClean="0">
                <a:solidFill>
                  <a:schemeClr val="tx1"/>
                </a:solidFill>
              </a:rPr>
              <a:t/>
            </a:r>
            <a:br>
              <a:rPr lang="uk-UA" sz="5400" i="1" dirty="0" smtClean="0">
                <a:solidFill>
                  <a:schemeClr val="tx1"/>
                </a:solidFill>
              </a:rPr>
            </a:br>
            <a:r>
              <a:rPr lang="uk-UA" sz="5400" i="1" dirty="0" smtClean="0">
                <a:solidFill>
                  <a:schemeClr val="tx1"/>
                </a:solidFill>
              </a:rPr>
              <a:t/>
            </a:r>
            <a:br>
              <a:rPr lang="uk-UA" sz="5400" i="1" dirty="0" smtClean="0">
                <a:solidFill>
                  <a:schemeClr val="tx1"/>
                </a:solidFill>
              </a:rPr>
            </a:br>
            <a:r>
              <a:rPr lang="uk-UA" sz="6000" i="1" dirty="0" smtClean="0">
                <a:solidFill>
                  <a:schemeClr val="tx1"/>
                </a:solidFill>
              </a:rPr>
              <a:t>Пошук інформації в Інтернеті.</a:t>
            </a:r>
            <a:br>
              <a:rPr lang="uk-UA" sz="6000" i="1" dirty="0" smtClean="0">
                <a:solidFill>
                  <a:schemeClr val="tx1"/>
                </a:solidFill>
              </a:rPr>
            </a:br>
            <a:r>
              <a:rPr lang="uk-UA" sz="5400" i="1" dirty="0" smtClean="0">
                <a:solidFill>
                  <a:schemeClr val="tx1"/>
                </a:solidFill>
              </a:rPr>
              <a:t/>
            </a:r>
            <a:br>
              <a:rPr lang="uk-UA" sz="5400" i="1" dirty="0" smtClean="0">
                <a:solidFill>
                  <a:schemeClr val="tx1"/>
                </a:solidFill>
              </a:rPr>
            </a:br>
            <a:r>
              <a:rPr lang="uk-UA" sz="5400" i="1" dirty="0" smtClean="0">
                <a:solidFill>
                  <a:schemeClr val="tx1"/>
                </a:solidFill>
              </a:rPr>
              <a:t/>
            </a:r>
            <a:br>
              <a:rPr lang="uk-UA" sz="5400" i="1" dirty="0" smtClean="0">
                <a:solidFill>
                  <a:schemeClr val="tx1"/>
                </a:solidFill>
              </a:rPr>
            </a:br>
            <a:endParaRPr lang="uk-UA" sz="54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1428086276_internet-world.jpg.480x0_q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000372"/>
            <a:ext cx="3624259" cy="272028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183880" cy="53989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400" b="1" i="1" dirty="0" err="1" smtClean="0">
                <a:solidFill>
                  <a:srgbClr val="FF0000"/>
                </a:solidFill>
                <a:latin typeface="Arial" charset="0"/>
              </a:rPr>
              <a:t>Веб-каталог</a:t>
            </a:r>
            <a:endParaRPr lang="uk-UA" sz="4400" b="1" i="1" dirty="0" smtClean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None/>
            </a:pPr>
            <a:endParaRPr lang="uk-UA" sz="4400" dirty="0" smtClean="0"/>
          </a:p>
          <a:p>
            <a:pPr>
              <a:spcBef>
                <a:spcPct val="50000"/>
              </a:spcBef>
            </a:pPr>
            <a:r>
              <a:rPr lang="uk-UA" sz="4400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50000"/>
              </a:spcBef>
              <a:buNone/>
            </a:pPr>
            <a:r>
              <a:rPr lang="uk-UA" sz="2400" b="1" dirty="0" smtClean="0"/>
              <a:t>  </a:t>
            </a:r>
            <a:r>
              <a:rPr lang="uk-UA" sz="2400" b="1" i="1" dirty="0" smtClean="0"/>
              <a:t>В </a:t>
            </a:r>
            <a:r>
              <a:rPr lang="uk-UA" sz="2400" b="1" i="1" dirty="0" smtClean="0"/>
              <a:t>каталогах сайти розподіляються за їх основною тематикою</a:t>
            </a:r>
            <a:r>
              <a:rPr lang="uk-UA" sz="2400" b="1" i="1" dirty="0" smtClean="0"/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uk-UA" sz="2400" b="1" i="1" dirty="0" smtClean="0"/>
              <a:t>                                                    </a:t>
            </a:r>
            <a:r>
              <a:rPr lang="uk-UA" sz="2400" b="1" i="1" dirty="0" err="1" smtClean="0"/>
              <a:t>Багатотематичні</a:t>
            </a:r>
            <a:r>
              <a:rPr lang="uk-UA" sz="2400" b="1" i="1" dirty="0" smtClean="0"/>
              <a:t> </a:t>
            </a:r>
            <a:r>
              <a:rPr lang="uk-UA" sz="2400" b="1" i="1" dirty="0" smtClean="0"/>
              <a:t>сайти можуть бути віднесені до різних тем.</a:t>
            </a:r>
          </a:p>
          <a:p>
            <a:pPr>
              <a:buNone/>
            </a:pPr>
            <a:endParaRPr lang="uk-UA" sz="2400" i="1" dirty="0">
              <a:solidFill>
                <a:srgbClr val="FF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85786" y="1571613"/>
            <a:ext cx="7099327" cy="156966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 err="1"/>
              <a:t>Веб-каталог</a:t>
            </a:r>
            <a:r>
              <a:rPr lang="uk-UA" sz="2400" b="1" dirty="0"/>
              <a:t> </a:t>
            </a:r>
            <a:r>
              <a:rPr lang="uk-UA" sz="2400" dirty="0"/>
              <a:t>— сайт, або частина сайту, на якому зібрано багато посилань на інші сайти, відсортовані і розділені на категорії згідно з тематикою.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571472" y="3571876"/>
            <a:ext cx="285752" cy="2857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блако 5"/>
          <p:cNvSpPr/>
          <p:nvPr/>
        </p:nvSpPr>
        <p:spPr>
          <a:xfrm>
            <a:off x="571472" y="4857760"/>
            <a:ext cx="285752" cy="2857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13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b="1" i="1" dirty="0" smtClean="0">
                <a:solidFill>
                  <a:srgbClr val="002060"/>
                </a:solidFill>
              </a:rPr>
              <a:t>  Аби отримати якусь певну інформацію,потрібно сформулювати запит, після якого і отримаємо результат!</a:t>
            </a:r>
            <a:endParaRPr lang="uk-UA" sz="3200" b="1" i="1" dirty="0">
              <a:solidFill>
                <a:srgbClr val="00206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682482"/>
            <a:ext cx="4394199" cy="22705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7" name="Стрелка вниз 6"/>
          <p:cNvSpPr/>
          <p:nvPr/>
        </p:nvSpPr>
        <p:spPr>
          <a:xfrm rot="15393043">
            <a:off x="1849694" y="3012035"/>
            <a:ext cx="973916" cy="3251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 rot="20774634">
            <a:off x="824098" y="4521509"/>
            <a:ext cx="265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Текст запиту</a:t>
            </a:r>
            <a:endParaRPr lang="uk-UA" b="1" dirty="0"/>
          </a:p>
        </p:txBody>
      </p:sp>
      <p:sp>
        <p:nvSpPr>
          <p:cNvPr id="9" name="Стрелка вниз 8"/>
          <p:cNvSpPr/>
          <p:nvPr/>
        </p:nvSpPr>
        <p:spPr>
          <a:xfrm rot="8966443">
            <a:off x="7006178" y="4224186"/>
            <a:ext cx="930366" cy="22420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 rot="3557198">
            <a:off x="6414127" y="5138168"/>
            <a:ext cx="200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Поле запиту</a:t>
            </a:r>
            <a:endParaRPr lang="uk-UA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dirty="0" smtClean="0"/>
              <a:t>Результат пошуку інформації</a:t>
            </a:r>
            <a:endParaRPr lang="uk-UA" sz="4000" b="1" dirty="0"/>
          </a:p>
        </p:txBody>
      </p:sp>
      <p:pic>
        <p:nvPicPr>
          <p:cNvPr id="4" name="Рисунок 3" descr="img-_1RQf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857364"/>
            <a:ext cx="5843400" cy="3853202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20765898">
            <a:off x="944726" y="2285688"/>
            <a:ext cx="2477894" cy="8342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804755">
            <a:off x="1045673" y="2406023"/>
            <a:ext cx="2078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 Запит </a:t>
            </a:r>
            <a:endParaRPr lang="uk-UA" sz="3200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28596" y="4071942"/>
            <a:ext cx="2857520" cy="15716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785786" y="4429132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Результат пошуку</a:t>
            </a:r>
            <a:endParaRPr lang="uk-UA" sz="2000" b="1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800" b="1" i="1" dirty="0" smtClean="0"/>
              <a:t>ВИСНОВОК</a:t>
            </a:r>
          </a:p>
          <a:p>
            <a:pPr>
              <a:buNone/>
            </a:pPr>
            <a:r>
              <a:rPr lang="uk-UA" sz="3200" dirty="0" smtClean="0"/>
              <a:t>  </a:t>
            </a:r>
            <a:r>
              <a:rPr lang="uk-UA" sz="3600" b="1" i="1" dirty="0" smtClean="0">
                <a:solidFill>
                  <a:srgbClr val="002060"/>
                </a:solidFill>
              </a:rPr>
              <a:t>Аби постійно знати про все і про всіх необхідно вміти користуватися Інтернетом, та вміти знаходити правильно усю потрібну інформацію!</a:t>
            </a:r>
            <a:endParaRPr lang="uk-UA" sz="36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hto-takoe-internet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4143380"/>
            <a:ext cx="2857520" cy="178595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56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i="1" dirty="0" smtClean="0">
                <a:solidFill>
                  <a:srgbClr val="FF0000"/>
                </a:solidFill>
              </a:rPr>
              <a:t>Хто володіє інформацією – той володіє світом! </a:t>
            </a: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sz="3600" b="1" dirty="0" smtClean="0"/>
              <a:t>І це дійсно так, </a:t>
            </a:r>
          </a:p>
          <a:p>
            <a:pPr>
              <a:buNone/>
            </a:pPr>
            <a:r>
              <a:rPr lang="uk-UA" sz="3600" b="1" dirty="0" smtClean="0"/>
              <a:t>адже саме те,</a:t>
            </a:r>
          </a:p>
          <a:p>
            <a:pPr>
              <a:buNone/>
            </a:pPr>
            <a:r>
              <a:rPr lang="uk-UA" sz="3600" b="1" dirty="0" smtClean="0"/>
              <a:t> що ми знаємо</a:t>
            </a:r>
          </a:p>
          <a:p>
            <a:pPr>
              <a:buNone/>
            </a:pPr>
            <a:r>
              <a:rPr lang="uk-UA" sz="3600" b="1" dirty="0" smtClean="0"/>
              <a:t>і чим ми володіємо, показує</a:t>
            </a:r>
          </a:p>
          <a:p>
            <a:pPr>
              <a:buNone/>
            </a:pPr>
            <a:r>
              <a:rPr lang="uk-UA" sz="3600" b="1" dirty="0" smtClean="0"/>
              <a:t>настільки ми освічені!</a:t>
            </a:r>
            <a:endParaRPr lang="uk-UA" sz="3600" b="1" dirty="0"/>
          </a:p>
        </p:txBody>
      </p:sp>
      <p:pic>
        <p:nvPicPr>
          <p:cNvPr id="5" name="Рисунок 4" descr="Интернет, как способ сэкономить на все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928802"/>
            <a:ext cx="2997724" cy="1842397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2760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b="1" dirty="0" smtClean="0"/>
              <a:t>  </a:t>
            </a:r>
            <a:r>
              <a:rPr lang="uk-UA" sz="3600" b="1" dirty="0" smtClean="0">
                <a:solidFill>
                  <a:srgbClr val="7030A0"/>
                </a:solidFill>
              </a:rPr>
              <a:t>В </a:t>
            </a:r>
            <a:r>
              <a:rPr lang="uk-UA" sz="3600" b="1" dirty="0" smtClean="0">
                <a:solidFill>
                  <a:srgbClr val="7030A0"/>
                </a:solidFill>
              </a:rPr>
              <a:t>даний час </a:t>
            </a:r>
            <a:r>
              <a:rPr lang="uk-UA" sz="3600" b="1" dirty="0" smtClean="0">
                <a:solidFill>
                  <a:srgbClr val="7030A0"/>
                </a:solidFill>
              </a:rPr>
              <a:t>Інтернет об'єднує </a:t>
            </a:r>
            <a:r>
              <a:rPr lang="uk-UA" sz="3600" b="1" dirty="0" smtClean="0">
                <a:solidFill>
                  <a:srgbClr val="7030A0"/>
                </a:solidFill>
              </a:rPr>
              <a:t>сотні мільйонів серверів, на яких розміщені мільярди різних сайтів і окремих файлів, що містять різного роду інформацію. Це гігантське сховище інформації. Існують різні прийоми пошуку інформації в Інтернет. </a:t>
            </a:r>
            <a:br>
              <a:rPr lang="uk-UA" sz="3600" b="1" dirty="0" smtClean="0">
                <a:solidFill>
                  <a:srgbClr val="7030A0"/>
                </a:solidFill>
              </a:rPr>
            </a:b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4" name="Пятно 1 3"/>
          <p:cNvSpPr/>
          <p:nvPr/>
        </p:nvSpPr>
        <p:spPr>
          <a:xfrm rot="1396260">
            <a:off x="6645842" y="3350403"/>
            <a:ext cx="2008263" cy="114764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99044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Пошук за відомою </a:t>
            </a:r>
            <a:r>
              <a:rPr lang="uk-UA" b="1" dirty="0" smtClean="0"/>
              <a:t>адресою.</a:t>
            </a:r>
          </a:p>
          <a:p>
            <a:pPr>
              <a:buNone/>
            </a:pPr>
            <a:r>
              <a:rPr lang="uk-UA" b="1" dirty="0" smtClean="0"/>
              <a:t>Необхідні </a:t>
            </a:r>
            <a:r>
              <a:rPr lang="uk-UA" b="1" dirty="0" smtClean="0"/>
              <a:t>адреси беруть </a:t>
            </a:r>
            <a:r>
              <a:rPr lang="uk-UA" b="1" dirty="0" smtClean="0"/>
              <a:t>із</a:t>
            </a:r>
          </a:p>
          <a:p>
            <a:pPr>
              <a:buNone/>
            </a:pPr>
            <a:r>
              <a:rPr lang="uk-UA" b="1" dirty="0" smtClean="0"/>
              <a:t>довідників</a:t>
            </a:r>
            <a:r>
              <a:rPr lang="uk-UA" b="1" dirty="0" smtClean="0"/>
              <a:t>. </a:t>
            </a:r>
            <a:endParaRPr lang="uk-UA" b="1" dirty="0" smtClean="0"/>
          </a:p>
          <a:p>
            <a:pPr>
              <a:buNone/>
            </a:pPr>
            <a:r>
              <a:rPr lang="uk-UA" b="1" dirty="0" smtClean="0"/>
              <a:t>Знаючи </a:t>
            </a:r>
            <a:r>
              <a:rPr lang="uk-UA" b="1" dirty="0" smtClean="0"/>
              <a:t>адресу, </a:t>
            </a:r>
            <a:r>
              <a:rPr lang="uk-UA" b="1" dirty="0" smtClean="0"/>
              <a:t>досить</a:t>
            </a:r>
          </a:p>
          <a:p>
            <a:pPr>
              <a:buNone/>
            </a:pPr>
            <a:r>
              <a:rPr lang="uk-UA" b="1" dirty="0" smtClean="0"/>
              <a:t>ввести </a:t>
            </a:r>
            <a:r>
              <a:rPr lang="uk-UA" b="1" dirty="0" smtClean="0"/>
              <a:t>його </a:t>
            </a:r>
            <a:r>
              <a:rPr lang="uk-UA" b="1" dirty="0" smtClean="0"/>
              <a:t>в</a:t>
            </a:r>
          </a:p>
          <a:p>
            <a:pPr>
              <a:buNone/>
            </a:pPr>
            <a:r>
              <a:rPr lang="uk-UA" b="1" dirty="0" smtClean="0"/>
              <a:t>адресний рядок </a:t>
            </a:r>
            <a:r>
              <a:rPr lang="uk-UA" b="1" dirty="0" smtClean="0"/>
              <a:t>Браузера. </a:t>
            </a:r>
            <a:endParaRPr lang="uk-UA" dirty="0"/>
          </a:p>
        </p:txBody>
      </p:sp>
      <p:pic>
        <p:nvPicPr>
          <p:cNvPr id="4" name="Рисунок 3" descr="gde-prodat-s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500438"/>
            <a:ext cx="2286016" cy="2286016"/>
          </a:xfrm>
          <a:prstGeom prst="rect">
            <a:avLst/>
          </a:prstGeom>
        </p:spPr>
      </p:pic>
      <p:pic>
        <p:nvPicPr>
          <p:cNvPr id="5" name="Рисунок 4" descr="chto-takoe-internet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429000"/>
            <a:ext cx="3357566" cy="2357439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3657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800" dirty="0" smtClean="0">
                <a:solidFill>
                  <a:schemeClr val="tx2">
                    <a:satMod val="130000"/>
                  </a:schemeClr>
                </a:solidFill>
                <a:latin typeface="Arial" charset="0"/>
              </a:rPr>
              <a:t>Пошукові системи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428992" y="428604"/>
            <a:ext cx="5473700" cy="1169551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 b="1" dirty="0"/>
              <a:t>Пошукова система</a:t>
            </a:r>
            <a:r>
              <a:rPr lang="uk-UA" sz="1400" dirty="0"/>
              <a:t> (пошуковий сервер) – це система серверних програм призначених для пошуку інформації в </a:t>
            </a:r>
            <a:r>
              <a:rPr lang="uk-UA" sz="1400" dirty="0" err="1"/>
              <a:t>інтернет-документах</a:t>
            </a:r>
            <a:r>
              <a:rPr lang="uk-UA" sz="1400" dirty="0"/>
              <a:t> за заданим словом, словосполученням або іншим критерієм. Першу пошукову службу створив Метью </a:t>
            </a:r>
            <a:r>
              <a:rPr lang="uk-UA" sz="1400" dirty="0" err="1"/>
              <a:t>Грей</a:t>
            </a:r>
            <a:r>
              <a:rPr lang="uk-UA" sz="1400" dirty="0"/>
              <a:t> - </a:t>
            </a:r>
            <a:r>
              <a:rPr lang="en-US" sz="1400" dirty="0" err="1"/>
              <a:t>Wandex</a:t>
            </a:r>
            <a:endParaRPr lang="uk-UA" sz="1400" dirty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932363" y="1549400"/>
            <a:ext cx="388778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/>
              <a:t>Склад пошукової системи:</a:t>
            </a: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7188" y="1989138"/>
            <a:ext cx="3706812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500034" y="1785926"/>
            <a:ext cx="4503766" cy="1000132"/>
          </a:xfrm>
          <a:prstGeom prst="wedgeRectCallout">
            <a:avLst>
              <a:gd name="adj1" fmla="val 64144"/>
              <a:gd name="adj2" fmla="val 439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sz="1600" b="1" dirty="0"/>
              <a:t>РОБОТ</a:t>
            </a:r>
            <a:r>
              <a:rPr lang="uk-UA" sz="1600" dirty="0"/>
              <a:t>, переглядаючи за певним алгоритмом сайти Інтернету, збирає з них інформацію та передає її </a:t>
            </a:r>
            <a:r>
              <a:rPr lang="uk-UA" sz="1600" dirty="0" err="1"/>
              <a:t>індексувальній</a:t>
            </a:r>
            <a:r>
              <a:rPr lang="uk-UA" sz="1600" dirty="0"/>
              <a:t> програмі.</a:t>
            </a:r>
          </a:p>
        </p:txBody>
      </p:sp>
      <p:sp>
        <p:nvSpPr>
          <p:cNvPr id="16391" name="AutoShape 8"/>
          <p:cNvSpPr>
            <a:spLocks noChangeArrowheads="1"/>
          </p:cNvSpPr>
          <p:nvPr/>
        </p:nvSpPr>
        <p:spPr bwMode="auto">
          <a:xfrm>
            <a:off x="500034" y="2857496"/>
            <a:ext cx="4430741" cy="1000132"/>
          </a:xfrm>
          <a:prstGeom prst="wedgeRectCallout">
            <a:avLst>
              <a:gd name="adj1" fmla="val 66125"/>
              <a:gd name="adj2" fmla="val 465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sz="1600" b="1" dirty="0"/>
              <a:t>ІНДЕКСУВАЛЬНА ПРОГРАМА</a:t>
            </a:r>
            <a:r>
              <a:rPr lang="uk-UA" sz="1600" dirty="0"/>
              <a:t> отримує від робота інформацію та заносить значущі слова  до </a:t>
            </a:r>
            <a:r>
              <a:rPr lang="uk-UA" sz="1600" b="1" dirty="0"/>
              <a:t>БАЗИ ДАНИХ</a:t>
            </a:r>
            <a:r>
              <a:rPr lang="uk-UA" sz="1600" dirty="0"/>
              <a:t>.</a:t>
            </a:r>
          </a:p>
        </p:txBody>
      </p:sp>
      <p:sp>
        <p:nvSpPr>
          <p:cNvPr id="16392" name="AutoShape 9"/>
          <p:cNvSpPr>
            <a:spLocks noChangeArrowheads="1"/>
          </p:cNvSpPr>
          <p:nvPr/>
        </p:nvSpPr>
        <p:spPr bwMode="auto">
          <a:xfrm>
            <a:off x="500034" y="4000504"/>
            <a:ext cx="4503766" cy="1714512"/>
          </a:xfrm>
          <a:prstGeom prst="wedgeRectCallout">
            <a:avLst>
              <a:gd name="adj1" fmla="val 64551"/>
              <a:gd name="adj2" fmla="val 17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sz="1600" b="1" dirty="0"/>
              <a:t>ПОШУКОВА МАШИНА</a:t>
            </a:r>
            <a:r>
              <a:rPr lang="uk-UA" sz="1600" dirty="0"/>
              <a:t> знаходить у базі даних записи, що містять інформацію, яка відповідає введеному користувачем критерію, та сортує знайдені записи за критеріями їх важливості. Серед полів запису є поле з адресою документу, що містить інформацію.</a:t>
            </a:r>
          </a:p>
        </p:txBody>
      </p:sp>
      <p:sp>
        <p:nvSpPr>
          <p:cNvPr id="16393" name="AutoShape 10"/>
          <p:cNvSpPr>
            <a:spLocks noChangeArrowheads="1"/>
          </p:cNvSpPr>
          <p:nvPr/>
        </p:nvSpPr>
        <p:spPr bwMode="auto">
          <a:xfrm>
            <a:off x="500034" y="5786454"/>
            <a:ext cx="4359304" cy="855646"/>
          </a:xfrm>
          <a:prstGeom prst="wedgeRectCallout">
            <a:avLst>
              <a:gd name="adj1" fmla="val 67398"/>
              <a:gd name="adj2" fmla="val 126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sz="1600" b="1" dirty="0"/>
              <a:t>ВЕБ-ІНТЕРФЕЙС</a:t>
            </a:r>
            <a:r>
              <a:rPr lang="uk-UA" sz="1600" dirty="0"/>
              <a:t> використовують для введення критерію пошуку, а також для відображення його результатів.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3200" b="1" dirty="0" smtClean="0"/>
              <a:t>Для пошуку інформації в Інтернет розроблені спеціальні інформаційно-пошукові системи. Пошукові </a:t>
            </a:r>
            <a:r>
              <a:rPr lang="uk-UA" sz="3200" b="1" dirty="0" smtClean="0"/>
              <a:t>системи мають </a:t>
            </a:r>
            <a:r>
              <a:rPr lang="uk-UA" sz="3200" b="1" dirty="0" smtClean="0"/>
              <a:t>звичайний адресу і відображаються у вигляді </a:t>
            </a:r>
            <a:r>
              <a:rPr lang="pl-PL" sz="3200" b="1" dirty="0" smtClean="0"/>
              <a:t>Web-</a:t>
            </a:r>
            <a:r>
              <a:rPr lang="uk-UA" sz="3200" b="1" dirty="0" smtClean="0"/>
              <a:t>сторінки, яка містить спеціальні засоби для організації пошуку (рядок для пошуку, тематичний каталог, посилання). </a:t>
            </a:r>
            <a:endParaRPr lang="uk-UA" sz="3200" b="1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b="1" dirty="0" smtClean="0"/>
              <a:t>Для виклику пошукової системи досить ввести її адресу в адресний рядок Браузера. </a:t>
            </a:r>
            <a:endParaRPr lang="uk-UA" sz="3600" dirty="0"/>
          </a:p>
        </p:txBody>
      </p:sp>
      <p:pic>
        <p:nvPicPr>
          <p:cNvPr id="4" name="Рисунок 3" descr="udalyonnyj-dostup-k-kompyuteru-cherez-internet-№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786058"/>
            <a:ext cx="5357818" cy="3012203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b="1" dirty="0" smtClean="0"/>
              <a:t>У </a:t>
            </a:r>
            <a:r>
              <a:rPr lang="ru-RU" sz="3200" b="1" dirty="0" err="1" smtClean="0"/>
              <a:t>кожній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пошуковій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системі</a:t>
            </a:r>
            <a:r>
              <a:rPr lang="ru-RU" sz="3200" b="1" dirty="0" smtClean="0"/>
              <a:t> </a:t>
            </a:r>
            <a:r>
              <a:rPr lang="ru-RU" sz="3200" b="1" dirty="0" smtClean="0"/>
              <a:t>в</a:t>
            </a:r>
          </a:p>
          <a:p>
            <a:pPr>
              <a:buNone/>
            </a:pPr>
            <a:r>
              <a:rPr lang="ru-RU" sz="3200" b="1" dirty="0" err="1" smtClean="0"/>
              <a:t>розділі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Допомога</a:t>
            </a:r>
            <a:r>
              <a:rPr lang="ru-RU" sz="3200" b="1" dirty="0" smtClean="0"/>
              <a:t> </a:t>
            </a:r>
            <a:r>
              <a:rPr lang="ru-RU" sz="3200" b="1" i="1" dirty="0" smtClean="0"/>
              <a:t>(</a:t>
            </a:r>
            <a:r>
              <a:rPr lang="ru-RU" sz="3200" b="1" i="1" dirty="0" err="1" smtClean="0"/>
              <a:t>Help</a:t>
            </a:r>
            <a:r>
              <a:rPr lang="ru-RU" sz="3200" b="1" i="1" dirty="0" smtClean="0"/>
              <a:t>) </a:t>
            </a:r>
            <a:r>
              <a:rPr lang="ru-RU" sz="3200" b="1" dirty="0" err="1" smtClean="0"/>
              <a:t>можна</a:t>
            </a:r>
            <a:endParaRPr lang="ru-RU" sz="3200" b="1" dirty="0" smtClean="0"/>
          </a:p>
          <a:p>
            <a:pPr>
              <a:buNone/>
            </a:pPr>
            <a:r>
              <a:rPr lang="ru-RU" sz="3200" b="1" dirty="0" err="1" smtClean="0"/>
              <a:t>отримати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відомості</a:t>
            </a:r>
            <a:r>
              <a:rPr lang="ru-RU" sz="3200" b="1" dirty="0" smtClean="0"/>
              <a:t> про те, </a:t>
            </a:r>
            <a:r>
              <a:rPr lang="ru-RU" sz="3200" b="1" dirty="0" smtClean="0"/>
              <a:t>як</a:t>
            </a:r>
          </a:p>
          <a:p>
            <a:pPr>
              <a:buNone/>
            </a:pPr>
            <a:r>
              <a:rPr lang="ru-RU" sz="3200" b="1" dirty="0" err="1" smtClean="0"/>
              <a:t>шукати</a:t>
            </a:r>
            <a:r>
              <a:rPr lang="ru-RU" sz="3200" b="1" dirty="0" smtClean="0"/>
              <a:t>, як </a:t>
            </a:r>
            <a:r>
              <a:rPr lang="ru-RU" sz="3200" b="1" dirty="0" err="1" smtClean="0"/>
              <a:t>скласти</a:t>
            </a:r>
            <a:r>
              <a:rPr lang="ru-RU" sz="3200" b="1" dirty="0" smtClean="0"/>
              <a:t> рядок </a:t>
            </a:r>
            <a:r>
              <a:rPr lang="ru-RU" sz="3200" b="1" dirty="0" err="1" smtClean="0"/>
              <a:t>запиту</a:t>
            </a:r>
            <a:r>
              <a:rPr lang="ru-RU" sz="3200" b="1" dirty="0" smtClean="0"/>
              <a:t>.</a:t>
            </a:r>
          </a:p>
          <a:p>
            <a:pPr>
              <a:buNone/>
            </a:pPr>
            <a:r>
              <a:rPr lang="ru-RU" sz="3200" b="1" dirty="0" err="1" smtClean="0"/>
              <a:t>Нижче</a:t>
            </a:r>
            <a:r>
              <a:rPr lang="ru-RU" sz="3200" b="1" dirty="0" smtClean="0"/>
              <a:t> наведена</a:t>
            </a:r>
          </a:p>
          <a:p>
            <a:pPr>
              <a:buNone/>
            </a:pPr>
            <a:r>
              <a:rPr lang="ru-RU" sz="3200" b="1" dirty="0" err="1" smtClean="0"/>
              <a:t>інформація</a:t>
            </a:r>
            <a:r>
              <a:rPr lang="ru-RU" sz="3200" b="1" dirty="0" smtClean="0"/>
              <a:t> про</a:t>
            </a:r>
          </a:p>
          <a:p>
            <a:pPr>
              <a:buNone/>
            </a:pPr>
            <a:r>
              <a:rPr lang="ru-RU" sz="3200" b="1" dirty="0" err="1" smtClean="0"/>
              <a:t>типове</a:t>
            </a:r>
            <a:r>
              <a:rPr lang="ru-RU" sz="3200" b="1" dirty="0" smtClean="0"/>
              <a:t>, </a:t>
            </a:r>
          </a:p>
          <a:p>
            <a:pPr>
              <a:buNone/>
            </a:pPr>
            <a:r>
              <a:rPr lang="ru-RU" sz="3200" b="1" dirty="0" smtClean="0"/>
              <a:t>"</a:t>
            </a:r>
            <a:r>
              <a:rPr lang="ru-RU" sz="3200" b="1" dirty="0" err="1" smtClean="0"/>
              <a:t>усереднений</a:t>
            </a:r>
            <a:r>
              <a:rPr lang="ru-RU" sz="3200" b="1" dirty="0" smtClean="0"/>
              <a:t>»</a:t>
            </a:r>
          </a:p>
          <a:p>
            <a:pPr>
              <a:buNone/>
            </a:pPr>
            <a:r>
              <a:rPr lang="ru-RU" sz="3200" b="1" dirty="0" err="1" smtClean="0"/>
              <a:t>мовою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запитів</a:t>
            </a:r>
            <a:r>
              <a:rPr lang="ru-RU" sz="3200" b="1" dirty="0" smtClean="0"/>
              <a:t>.</a:t>
            </a:r>
            <a:r>
              <a:rPr lang="ru-RU" sz="3200" i="1" dirty="0" smtClean="0"/>
              <a:t> </a:t>
            </a:r>
            <a:endParaRPr lang="uk-UA" sz="3200" i="1" dirty="0"/>
          </a:p>
        </p:txBody>
      </p:sp>
      <p:pic>
        <p:nvPicPr>
          <p:cNvPr id="4" name="Рисунок 3" descr="Help-keybo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786058"/>
            <a:ext cx="4143382" cy="271464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30352"/>
            <a:ext cx="8258204" cy="53989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i="1" dirty="0" smtClean="0">
                <a:solidFill>
                  <a:srgbClr val="FF0000"/>
                </a:solidFill>
              </a:rPr>
              <a:t>Найпопулярніші пошукові системи:</a:t>
            </a:r>
            <a:endParaRPr lang="uk-UA" sz="40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7f0acedaf9fd9bb18c1d081be33b8a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839414"/>
            <a:ext cx="2928958" cy="1983534"/>
          </a:xfrm>
          <a:prstGeom prst="rect">
            <a:avLst/>
          </a:prstGeom>
        </p:spPr>
      </p:pic>
      <p:pic>
        <p:nvPicPr>
          <p:cNvPr id="5" name="Рисунок 4" descr="youtube-300x1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00" y="2000240"/>
            <a:ext cx="3429024" cy="1428760"/>
          </a:xfrm>
          <a:prstGeom prst="rect">
            <a:avLst/>
          </a:prstGeom>
        </p:spPr>
      </p:pic>
      <p:pic>
        <p:nvPicPr>
          <p:cNvPr id="6" name="Рисунок 5" descr="Без назван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3643314"/>
            <a:ext cx="3000396" cy="2143954"/>
          </a:xfrm>
          <a:prstGeom prst="rect">
            <a:avLst/>
          </a:prstGeom>
        </p:spPr>
      </p:pic>
      <p:pic>
        <p:nvPicPr>
          <p:cNvPr id="7" name="Рисунок 6" descr="Yandex-Screensho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3989611"/>
            <a:ext cx="3214710" cy="185241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123</TotalTime>
  <Words>344</Words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      Тема.  Пошук інформації в Інтернеті.   </vt:lpstr>
      <vt:lpstr>Слайд 2</vt:lpstr>
      <vt:lpstr>Слайд 3</vt:lpstr>
      <vt:lpstr>Слайд 4</vt:lpstr>
      <vt:lpstr>Пошукові системи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ПОШУК  ІНФОРМАЦІЇ  В  ІНТЕРНЕТІ </dc:title>
  <dc:creator>Користувач</dc:creator>
  <cp:lastModifiedBy>Користувач</cp:lastModifiedBy>
  <cp:revision>13</cp:revision>
  <dcterms:created xsi:type="dcterms:W3CDTF">2017-06-30T11:10:31Z</dcterms:created>
  <dcterms:modified xsi:type="dcterms:W3CDTF">2017-07-01T11:55:52Z</dcterms:modified>
</cp:coreProperties>
</file>